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Nunito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jbhsO4GkHEGFabpNpnl4WYe4M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741c62cd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6741c62cd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741c62cd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6741c62cd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741c62cd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36741c62cd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741c62cd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741c62cd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741c62cd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5" name="Google Shape;285;g36741c62cd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741c62cd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6741c62cd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741c62c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36741c62c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741c62cd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6741c62cd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741c62cd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6741c62cd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6741c62c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36741c62cd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741c62cd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36741c62cd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7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7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7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7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7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7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7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7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7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27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7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31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59" name="Google Shape;59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3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63" name="Google Shape;63;p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4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34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7" name="Google Shape;87;p34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4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4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3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34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92" name="Google Shape;92;p3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34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6" name="Google Shape;96;p3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4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0" name="Google Shape;100;p3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5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3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36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3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36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3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6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6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36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858300" y="1185743"/>
            <a:ext cx="74274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944"/>
              <a:buNone/>
            </a:pPr>
            <a:r>
              <a:rPr lang="en" sz="3200" b="1" dirty="0"/>
              <a:t>Image And Video Colorization Using Deep Learning</a:t>
            </a:r>
            <a:endParaRPr sz="4400" b="1" i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206" y="270450"/>
            <a:ext cx="472302" cy="47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741c62cd7_0_46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32" name="Google Shape;232;g36741c62cd7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6741c62cd7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5" y="1649575"/>
            <a:ext cx="8561326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6741c62cd7_0_46"/>
          <p:cNvSpPr txBox="1"/>
          <p:nvPr/>
        </p:nvSpPr>
        <p:spPr>
          <a:xfrm>
            <a:off x="6801125" y="12344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5" name="Google Shape;235;g36741c62cd7_0_46"/>
          <p:cNvCxnSpPr>
            <a:stCxn id="234" idx="2"/>
          </p:cNvCxnSpPr>
          <p:nvPr/>
        </p:nvCxnSpPr>
        <p:spPr>
          <a:xfrm>
            <a:off x="7463825" y="18326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741c62cd7_0_51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41" name="Google Shape;241;g36741c62cd7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6741c62cd7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5" y="1725775"/>
            <a:ext cx="8561326" cy="21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741c62cd7_0_58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48" name="Google Shape;248;g36741c62cd7_0_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6741c62cd7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75" y="1680950"/>
            <a:ext cx="8583725" cy="20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6741c62cd7_0_58"/>
          <p:cNvSpPr txBox="1"/>
          <p:nvPr/>
        </p:nvSpPr>
        <p:spPr>
          <a:xfrm>
            <a:off x="749075" y="3307800"/>
            <a:ext cx="2394300" cy="126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The conv8_313_rh layer turns features into a per-pixel class score over k=313 channels.</a:t>
            </a:r>
            <a:endParaRPr sz="1100" b="1" i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i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softmax is applied across the 313 channels to yield probabilities.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g36741c62cd7_0_58"/>
          <p:cNvSpPr txBox="1"/>
          <p:nvPr/>
        </p:nvSpPr>
        <p:spPr>
          <a:xfrm>
            <a:off x="2170075" y="841325"/>
            <a:ext cx="3050100" cy="1305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ab space is part of lab color space.</a:t>
            </a:r>
            <a:endParaRPr sz="12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a:</a:t>
            </a:r>
            <a:r>
              <a:rPr lang="en" sz="12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 The axis that turns from green to red</a:t>
            </a:r>
            <a:endParaRPr sz="12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b:</a:t>
            </a:r>
            <a:r>
              <a:rPr lang="en" sz="12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 The axis that turns from blue to yellow.</a:t>
            </a:r>
            <a:endParaRPr sz="12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2" name="Google Shape;252;g36741c62cd7_0_58"/>
          <p:cNvCxnSpPr>
            <a:stCxn id="251" idx="3"/>
          </p:cNvCxnSpPr>
          <p:nvPr/>
        </p:nvCxnSpPr>
        <p:spPr>
          <a:xfrm>
            <a:off x="5220175" y="1493975"/>
            <a:ext cx="902100" cy="5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g36741c62cd7_0_58"/>
          <p:cNvCxnSpPr>
            <a:stCxn id="250" idx="0"/>
          </p:cNvCxnSpPr>
          <p:nvPr/>
        </p:nvCxnSpPr>
        <p:spPr>
          <a:xfrm rot="10800000" flipH="1">
            <a:off x="1946225" y="2928300"/>
            <a:ext cx="1582200" cy="37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6741c62cd7_0_116"/>
          <p:cNvPicPr preferRelativeResize="0"/>
          <p:nvPr/>
        </p:nvPicPr>
        <p:blipFill rotWithShape="1">
          <a:blip r:embed="rId3">
            <a:alphaModFix/>
          </a:blip>
          <a:srcRect b="49302"/>
          <a:stretch/>
        </p:blipFill>
        <p:spPr>
          <a:xfrm>
            <a:off x="684975" y="845875"/>
            <a:ext cx="3731150" cy="2453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9" name="Google Shape;259;g36741c62cd7_0_116"/>
          <p:cNvPicPr preferRelativeResize="0"/>
          <p:nvPr/>
        </p:nvPicPr>
        <p:blipFill rotWithShape="1">
          <a:blip r:embed="rId3">
            <a:alphaModFix/>
          </a:blip>
          <a:srcRect t="51373"/>
          <a:stretch/>
        </p:blipFill>
        <p:spPr>
          <a:xfrm>
            <a:off x="4633203" y="1065592"/>
            <a:ext cx="3731150" cy="2352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g36741c62cd7_0_116"/>
          <p:cNvPicPr preferRelativeResize="0"/>
          <p:nvPr/>
        </p:nvPicPr>
        <p:blipFill rotWithShape="1">
          <a:blip r:embed="rId3">
            <a:alphaModFix/>
          </a:blip>
          <a:srcRect b="93498"/>
          <a:stretch/>
        </p:blipFill>
        <p:spPr>
          <a:xfrm>
            <a:off x="4635625" y="763975"/>
            <a:ext cx="3731150" cy="314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g36741c62cd7_0_116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sp>
        <p:nvSpPr>
          <p:cNvPr id="262" name="Google Shape;262;g36741c62cd7_0_116"/>
          <p:cNvSpPr txBox="1"/>
          <p:nvPr/>
        </p:nvSpPr>
        <p:spPr>
          <a:xfrm>
            <a:off x="635525" y="3494675"/>
            <a:ext cx="5228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X: 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spatial resolution of output, </a:t>
            </a:r>
            <a:endParaRPr sz="1300"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C:</a:t>
            </a:r>
            <a:r>
              <a:rPr lang="en" sz="1300" b="1" i="1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number of channels of output,</a:t>
            </a:r>
            <a:r>
              <a:rPr lang="en" sz="1300" b="1" i="1">
                <a:latin typeface="Nunito"/>
                <a:ea typeface="Nunito"/>
                <a:cs typeface="Nunito"/>
                <a:sym typeface="Nunito"/>
              </a:rPr>
              <a:t> </a:t>
            </a:r>
            <a:endParaRPr sz="1300" b="1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S: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computation stride, </a:t>
            </a:r>
            <a:endParaRPr sz="1300"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D: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 kernel dilation, </a:t>
            </a:r>
            <a:endParaRPr sz="1300"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BN: 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whether BatchNorm layer was used after layer, </a:t>
            </a:r>
            <a:endParaRPr sz="1300"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L: </a:t>
            </a:r>
            <a:r>
              <a:rPr lang="en" sz="1300" b="1" i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whether a 1x1 conv and cross-entropy loss layer was imposed</a:t>
            </a:r>
            <a:endParaRPr sz="1300" b="1" i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474125" y="261170"/>
            <a:ext cx="83088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 b="1" i="1"/>
              <a:t>ab color space for a given L</a:t>
            </a:r>
            <a:endParaRPr sz="2400" b="1" i="1"/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4">
            <a:alphaModFix/>
          </a:blip>
          <a:srcRect r="35954"/>
          <a:stretch/>
        </p:blipFill>
        <p:spPr>
          <a:xfrm>
            <a:off x="1828800" y="878575"/>
            <a:ext cx="5446674" cy="27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/>
        </p:nvSpPr>
        <p:spPr>
          <a:xfrm>
            <a:off x="725525" y="3803525"/>
            <a:ext cx="77820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Nunito"/>
                <a:ea typeface="Nunito"/>
                <a:cs typeface="Nunito"/>
                <a:sym typeface="Nunito"/>
              </a:rPr>
              <a:t>Quantized ab color space with a grid size of 10. A total of 313 ab pairs are in gamut. </a:t>
            </a:r>
            <a:endParaRPr sz="1300" b="1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Nunito"/>
                <a:ea typeface="Nunito"/>
                <a:cs typeface="Nunito"/>
                <a:sym typeface="Nunito"/>
              </a:rPr>
              <a:t>Empirical probability distribution of ab values in log scale.</a:t>
            </a:r>
            <a:endParaRPr sz="1300" b="1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a:</a:t>
            </a:r>
            <a:r>
              <a:rPr lang="en" sz="12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 The axis that turns from green to red</a:t>
            </a:r>
            <a:endParaRPr sz="12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b:</a:t>
            </a:r>
            <a:r>
              <a:rPr lang="en" sz="12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 The axis that turns from blue to yellow.</a:t>
            </a:r>
            <a:endParaRPr sz="1300"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285750" y="1952425"/>
            <a:ext cx="1543200" cy="139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This shows the range of colors the model can produce in LAB space for a given lightness(L).</a:t>
            </a:r>
            <a:endParaRPr sz="13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72" name="Google Shape;272;p19"/>
          <p:cNvCxnSpPr>
            <a:stCxn id="271" idx="0"/>
          </p:cNvCxnSpPr>
          <p:nvPr/>
        </p:nvCxnSpPr>
        <p:spPr>
          <a:xfrm rot="10800000" flipH="1">
            <a:off x="1057350" y="1483525"/>
            <a:ext cx="14982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" name="Google Shape;273;p19"/>
          <p:cNvSpPr txBox="1"/>
          <p:nvPr/>
        </p:nvSpPr>
        <p:spPr>
          <a:xfrm>
            <a:off x="7372350" y="1952425"/>
            <a:ext cx="1543200" cy="139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This plot shows the natural frequency of colors in real world images.</a:t>
            </a:r>
            <a:endParaRPr sz="13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74" name="Google Shape;274;p19"/>
          <p:cNvCxnSpPr>
            <a:stCxn id="273" idx="0"/>
          </p:cNvCxnSpPr>
          <p:nvPr/>
        </p:nvCxnSpPr>
        <p:spPr>
          <a:xfrm rot="10800000">
            <a:off x="6943050" y="1564525"/>
            <a:ext cx="1200900" cy="3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324649" y="380450"/>
            <a:ext cx="85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/>
          <p:nvPr/>
        </p:nvSpPr>
        <p:spPr>
          <a:xfrm>
            <a:off x="2723750" y="4507950"/>
            <a:ext cx="3303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Original Image</a:t>
            </a:r>
            <a:endParaRPr sz="1500"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2" name="Google Shape;282;p21" title="pexels-markus-winkler-1430818-326733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825" y="817375"/>
            <a:ext cx="5454048" cy="36360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741c62cd7_0_132"/>
          <p:cNvSpPr txBox="1"/>
          <p:nvPr/>
        </p:nvSpPr>
        <p:spPr>
          <a:xfrm>
            <a:off x="324649" y="380450"/>
            <a:ext cx="85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36741c62cd7_0_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6741c62cd7_0_132" title="pexels-markus-winkler-1430818-3267338-modifi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75" y="1014058"/>
            <a:ext cx="4184851" cy="278986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0" name="Google Shape;290;g36741c62cd7_0_132"/>
          <p:cNvSpPr txBox="1"/>
          <p:nvPr/>
        </p:nvSpPr>
        <p:spPr>
          <a:xfrm>
            <a:off x="813875" y="3839175"/>
            <a:ext cx="3303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Black and White Input Image</a:t>
            </a:r>
            <a:endParaRPr sz="1500"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g36741c62cd7_0_132" title="Tes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534" y="1014039"/>
            <a:ext cx="4184851" cy="27899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2" name="Google Shape;292;g36741c62cd7_0_132"/>
          <p:cNvSpPr txBox="1"/>
          <p:nvPr/>
        </p:nvSpPr>
        <p:spPr>
          <a:xfrm>
            <a:off x="5015008" y="3839175"/>
            <a:ext cx="3303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Colored Predicted Image</a:t>
            </a:r>
            <a:endParaRPr sz="1500" b="1" i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>
            <a:spLocks noGrp="1"/>
          </p:cNvSpPr>
          <p:nvPr>
            <p:ph type="body" idx="1"/>
          </p:nvPr>
        </p:nvSpPr>
        <p:spPr>
          <a:xfrm>
            <a:off x="417600" y="887400"/>
            <a:ext cx="8308800" cy="3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000" b="1" dirty="0"/>
              <a:t>To Convert a black and white image or video into a colored image or video using deep learning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sz="1800" b="1" i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417600" y="269075"/>
            <a:ext cx="83088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Problem </a:t>
            </a:r>
            <a:r>
              <a:rPr lang="en" b="1" i="1"/>
              <a:t>Statement</a:t>
            </a:r>
            <a:br>
              <a:rPr lang="en" b="1"/>
            </a:br>
            <a:endParaRPr b="1"/>
          </a:p>
        </p:txBody>
      </p:sp>
      <p:sp>
        <p:nvSpPr>
          <p:cNvPr id="140" name="Google Shape;140;p2"/>
          <p:cNvSpPr txBox="1"/>
          <p:nvPr/>
        </p:nvSpPr>
        <p:spPr>
          <a:xfrm>
            <a:off x="417599" y="2096942"/>
            <a:ext cx="67881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Challenges: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Complicated model, difficult in interpretation.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Difficult to train model with limited resources.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Making results interpretable.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865" y="269075"/>
            <a:ext cx="472302" cy="47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5" y="822575"/>
            <a:ext cx="8561323" cy="261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5"/>
          <p:cNvCxnSpPr/>
          <p:nvPr/>
        </p:nvCxnSpPr>
        <p:spPr>
          <a:xfrm>
            <a:off x="1010775" y="3097300"/>
            <a:ext cx="2868600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5"/>
          <p:cNvCxnSpPr/>
          <p:nvPr/>
        </p:nvCxnSpPr>
        <p:spPr>
          <a:xfrm>
            <a:off x="3876350" y="2981325"/>
            <a:ext cx="0" cy="1107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5"/>
          <p:cNvCxnSpPr/>
          <p:nvPr/>
        </p:nvCxnSpPr>
        <p:spPr>
          <a:xfrm>
            <a:off x="1006050" y="2971300"/>
            <a:ext cx="0" cy="1296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5"/>
          <p:cNvCxnSpPr/>
          <p:nvPr/>
        </p:nvCxnSpPr>
        <p:spPr>
          <a:xfrm>
            <a:off x="2453838" y="3095288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5"/>
          <p:cNvSpPr txBox="1"/>
          <p:nvPr/>
        </p:nvSpPr>
        <p:spPr>
          <a:xfrm>
            <a:off x="975775" y="3229996"/>
            <a:ext cx="2979900" cy="12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first 5 stages use 3x3 kernels, stride 1, padding 1. Small kernels stacked deepen the network and keep parameters managable.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pools are 2x2, stride 2. Pooling halves spatial dimensions.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 rot="10800000" flipH="1">
            <a:off x="4058775" y="3085900"/>
            <a:ext cx="1737300" cy="114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5"/>
          <p:cNvCxnSpPr/>
          <p:nvPr/>
        </p:nvCxnSpPr>
        <p:spPr>
          <a:xfrm>
            <a:off x="5789775" y="2966275"/>
            <a:ext cx="0" cy="1260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5"/>
          <p:cNvCxnSpPr/>
          <p:nvPr/>
        </p:nvCxnSpPr>
        <p:spPr>
          <a:xfrm>
            <a:off x="4054050" y="29813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5"/>
          <p:cNvCxnSpPr/>
          <p:nvPr/>
        </p:nvCxnSpPr>
        <p:spPr>
          <a:xfrm>
            <a:off x="4903364" y="3095288"/>
            <a:ext cx="0" cy="1347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5"/>
          <p:cNvSpPr txBox="1"/>
          <p:nvPr/>
        </p:nvSpPr>
        <p:spPr>
          <a:xfrm>
            <a:off x="4011900" y="3230575"/>
            <a:ext cx="1841400" cy="161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later stages are used for context aggregation by Dilated Convolutions instead of pooling(which kills the resolution).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Dilation inserts holes, a dilation d=2 filters 1 pixel apart, so effective size becomes 5x5.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6" name="Google Shape;166;p5"/>
          <p:cNvCxnSpPr/>
          <p:nvPr/>
        </p:nvCxnSpPr>
        <p:spPr>
          <a:xfrm>
            <a:off x="5963775" y="3249700"/>
            <a:ext cx="932100" cy="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5"/>
          <p:cNvCxnSpPr/>
          <p:nvPr/>
        </p:nvCxnSpPr>
        <p:spPr>
          <a:xfrm>
            <a:off x="6894675" y="3156100"/>
            <a:ext cx="0" cy="924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5"/>
          <p:cNvCxnSpPr/>
          <p:nvPr/>
        </p:nvCxnSpPr>
        <p:spPr>
          <a:xfrm>
            <a:off x="5959050" y="31337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5"/>
          <p:cNvCxnSpPr/>
          <p:nvPr/>
        </p:nvCxnSpPr>
        <p:spPr>
          <a:xfrm>
            <a:off x="6447868" y="3247688"/>
            <a:ext cx="0" cy="855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5"/>
          <p:cNvSpPr txBox="1"/>
          <p:nvPr/>
        </p:nvSpPr>
        <p:spPr>
          <a:xfrm>
            <a:off x="5916900" y="3330400"/>
            <a:ext cx="1690200" cy="151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final layer turns features into a per-pixel class score over k=313 channels.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The softmax is applied across the 313 channels to yield probabilities.</a:t>
            </a:r>
            <a:endParaRPr sz="1100" b="1" i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741c62cd7_0_14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176" name="Google Shape;176;g36741c62cd7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6741c62cd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37" y="1638350"/>
            <a:ext cx="857252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6741c62cd7_0_14"/>
          <p:cNvSpPr txBox="1"/>
          <p:nvPr/>
        </p:nvSpPr>
        <p:spPr>
          <a:xfrm>
            <a:off x="421000" y="803900"/>
            <a:ext cx="1152600" cy="102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256x256 grayscale image with L channel.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9" name="Google Shape;179;g36741c62cd7_0_14"/>
          <p:cNvCxnSpPr>
            <a:stCxn id="178" idx="2"/>
          </p:cNvCxnSpPr>
          <p:nvPr/>
        </p:nvCxnSpPr>
        <p:spPr>
          <a:xfrm flipH="1">
            <a:off x="745000" y="1832600"/>
            <a:ext cx="252300" cy="7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" name="Google Shape;180;g36741c62cd7_0_14"/>
          <p:cNvSpPr txBox="1"/>
          <p:nvPr/>
        </p:nvSpPr>
        <p:spPr>
          <a:xfrm>
            <a:off x="6801125" y="12344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1" name="Google Shape;181;g36741c62cd7_0_14"/>
          <p:cNvCxnSpPr>
            <a:stCxn id="180" idx="2"/>
          </p:cNvCxnSpPr>
          <p:nvPr/>
        </p:nvCxnSpPr>
        <p:spPr>
          <a:xfrm>
            <a:off x="7463825" y="18326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741c62cd7_0_6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187" name="Google Shape;187;g36741c62cd7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6741c62cd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" y="1728025"/>
            <a:ext cx="7981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6741c62cd7_0_6"/>
          <p:cNvSpPr txBox="1"/>
          <p:nvPr/>
        </p:nvSpPr>
        <p:spPr>
          <a:xfrm>
            <a:off x="6801125" y="13106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" name="Google Shape;190;g36741c62cd7_0_6"/>
          <p:cNvCxnSpPr>
            <a:stCxn id="189" idx="2"/>
          </p:cNvCxnSpPr>
          <p:nvPr/>
        </p:nvCxnSpPr>
        <p:spPr>
          <a:xfrm>
            <a:off x="7463825" y="19088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741c62cd7_0_22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196" name="Google Shape;196;g36741c62cd7_0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6741c62cd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5" y="1781825"/>
            <a:ext cx="8628526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6741c62cd7_0_22"/>
          <p:cNvSpPr txBox="1"/>
          <p:nvPr/>
        </p:nvSpPr>
        <p:spPr>
          <a:xfrm>
            <a:off x="6801125" y="1340999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9" name="Google Shape;199;g36741c62cd7_0_22"/>
          <p:cNvCxnSpPr>
            <a:stCxn id="198" idx="2"/>
          </p:cNvCxnSpPr>
          <p:nvPr/>
        </p:nvCxnSpPr>
        <p:spPr>
          <a:xfrm>
            <a:off x="7463825" y="1939199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741c62cd7_0_27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05" name="Google Shape;205;g36741c62cd7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6741c62cd7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5" y="1602500"/>
            <a:ext cx="8617325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6741c62cd7_0_27"/>
          <p:cNvSpPr txBox="1"/>
          <p:nvPr/>
        </p:nvSpPr>
        <p:spPr>
          <a:xfrm>
            <a:off x="6801125" y="11582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8" name="Google Shape;208;g36741c62cd7_0_27"/>
          <p:cNvCxnSpPr>
            <a:stCxn id="207" idx="2"/>
          </p:cNvCxnSpPr>
          <p:nvPr/>
        </p:nvCxnSpPr>
        <p:spPr>
          <a:xfrm>
            <a:off x="7463825" y="17564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741c62cd7_0_32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14" name="Google Shape;214;g36741c62cd7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6741c62cd7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00" y="1649575"/>
            <a:ext cx="8617300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6741c62cd7_0_32"/>
          <p:cNvSpPr txBox="1"/>
          <p:nvPr/>
        </p:nvSpPr>
        <p:spPr>
          <a:xfrm>
            <a:off x="6801125" y="12344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7" name="Google Shape;217;g36741c62cd7_0_32"/>
          <p:cNvCxnSpPr>
            <a:stCxn id="216" idx="2"/>
          </p:cNvCxnSpPr>
          <p:nvPr/>
        </p:nvCxnSpPr>
        <p:spPr>
          <a:xfrm>
            <a:off x="7463825" y="18326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741c62cd7_0_37"/>
          <p:cNvSpPr txBox="1">
            <a:spLocks noGrp="1"/>
          </p:cNvSpPr>
          <p:nvPr>
            <p:ph type="title"/>
          </p:nvPr>
        </p:nvSpPr>
        <p:spPr>
          <a:xfrm>
            <a:off x="793775" y="213175"/>
            <a:ext cx="75057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b="1" i="1"/>
              <a:t>Network Architecture</a:t>
            </a:r>
            <a:endParaRPr b="1" i="1"/>
          </a:p>
        </p:txBody>
      </p:sp>
      <p:pic>
        <p:nvPicPr>
          <p:cNvPr id="223" name="Google Shape;223;g36741c62cd7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0186" y="293698"/>
            <a:ext cx="472302" cy="4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6741c62cd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75" y="1580100"/>
            <a:ext cx="8594924" cy="2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6741c62cd7_0_37"/>
          <p:cNvSpPr txBox="1"/>
          <p:nvPr/>
        </p:nvSpPr>
        <p:spPr>
          <a:xfrm>
            <a:off x="6801125" y="1158200"/>
            <a:ext cx="1325400" cy="59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Batch Normalization.</a:t>
            </a:r>
            <a:endParaRPr sz="1300"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6" name="Google Shape;226;g36741c62cd7_0_37"/>
          <p:cNvCxnSpPr>
            <a:stCxn id="225" idx="2"/>
          </p:cNvCxnSpPr>
          <p:nvPr/>
        </p:nvCxnSpPr>
        <p:spPr>
          <a:xfrm>
            <a:off x="7463825" y="1756400"/>
            <a:ext cx="293100" cy="71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On-screen Show (16:9)</PresentationFormat>
  <Paragraphs>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Noto Sans Symbols</vt:lpstr>
      <vt:lpstr>Nunito</vt:lpstr>
      <vt:lpstr>Calibri</vt:lpstr>
      <vt:lpstr>Shift</vt:lpstr>
      <vt:lpstr>Image And Video Colorization Using Deep Learning</vt:lpstr>
      <vt:lpstr>Problem Statement 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Network Architecture</vt:lpstr>
      <vt:lpstr>ab color space for a given 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</dc:creator>
  <cp:lastModifiedBy>Chirag Barbhaya</cp:lastModifiedBy>
  <cp:revision>1</cp:revision>
  <dcterms:modified xsi:type="dcterms:W3CDTF">2025-07-01T15:37:25Z</dcterms:modified>
</cp:coreProperties>
</file>